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319" r:id="rId6"/>
    <p:sldId id="349" r:id="rId7"/>
    <p:sldId id="348" r:id="rId8"/>
    <p:sldId id="351" r:id="rId9"/>
    <p:sldId id="356" r:id="rId10"/>
    <p:sldId id="352" r:id="rId11"/>
    <p:sldId id="353" r:id="rId12"/>
    <p:sldId id="354" r:id="rId13"/>
    <p:sldId id="355" r:id="rId14"/>
    <p:sldId id="30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3" clrIdx="4">
    <p:extLst>
      <p:ext uri="{19B8F6BF-5375-455C-9EA6-DF929625EA0E}">
        <p15:presenceInfo xmlns:p15="http://schemas.microsoft.com/office/powerpoint/2012/main" userId="S::wilcok@wjec.co.uk::aca797bc-42d0-4455-ac3c-3baca35f6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B350C8-74F6-483F-A869-C5528F5D11DC}" v="5" dt="2021-03-09T12:20:59.1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dirty="0"/>
          </a:p>
        </p:txBody>
      </p:sp>
    </p:spTree>
    <p:extLst>
      <p:ext uri="{BB962C8B-B14F-4D97-AF65-F5344CB8AC3E}">
        <p14:creationId xmlns:p14="http://schemas.microsoft.com/office/powerpoint/2010/main" val="566395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hyperlink" Target="mailto:Law@wjec.co.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497025" y="1253060"/>
            <a:ext cx="7772400" cy="52364"/>
          </a:xfrm>
        </p:spPr>
        <p:txBody>
          <a:bodyPr>
            <a:normAutofit fontScale="90000"/>
          </a:bodyPr>
          <a:lstStyle/>
          <a:p>
            <a:pPr algn="l"/>
            <a:br>
              <a:rPr lang="en-GB" dirty="0">
                <a:solidFill>
                  <a:schemeClr val="bg1"/>
                </a:solidFill>
                <a:latin typeface="Arial" panose="020B0604020202020204" pitchFamily="34" charset="0"/>
                <a:cs typeface="Arial" panose="020B0604020202020204" pitchFamily="34" charset="0"/>
              </a:rPr>
            </a:br>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AS Law </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Qualification overview</a:t>
            </a:r>
            <a:br>
              <a:rPr lang="en-GB" i="1" dirty="0">
                <a:solidFill>
                  <a:schemeClr val="bg1"/>
                </a:solidFill>
                <a:latin typeface="Arial" panose="020B0604020202020204" pitchFamily="34" charset="0"/>
                <a:cs typeface="Arial" panose="020B0604020202020204" pitchFamily="34" charset="0"/>
              </a:rPr>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708690272"/>
              </p:ext>
            </p:extLst>
          </p:nvPr>
        </p:nvGraphicFramePr>
        <p:xfrm>
          <a:off x="755576" y="2276872"/>
          <a:ext cx="7704856" cy="2999032"/>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3119963982"/>
                    </a:ext>
                  </a:extLst>
                </a:gridCol>
                <a:gridCol w="5472608">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Incorrect numbering of an answer (unconstrained papers)</a:t>
                      </a:r>
                      <a:endParaRPr lang="en-GB" dirty="0"/>
                    </a:p>
                  </a:txBody>
                  <a:tcPr/>
                </a:tc>
                <a:tc>
                  <a:txBody>
                    <a:bodyPr/>
                    <a:lstStyle/>
                    <a:p>
                      <a:pPr marL="285750" indent="-285750">
                        <a:buFont typeface="Arial" panose="020B0604020202020204" pitchFamily="34" charset="0"/>
                        <a:buChar char="•"/>
                      </a:pPr>
                      <a:r>
                        <a:rPr lang="en-GB" sz="1800" kern="1200" dirty="0">
                          <a:solidFill>
                            <a:schemeClr val="dk1"/>
                          </a:solidFill>
                          <a:effectLst/>
                          <a:latin typeface="+mn-lt"/>
                          <a:ea typeface="+mn-ea"/>
                          <a:cs typeface="+mn-cs"/>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mn-lt"/>
                          <a:ea typeface="+mn-ea"/>
                          <a:cs typeface="+mn-cs"/>
                        </a:rPr>
                        <a:t>If there is creditworthy material relevant to both questions 7 and 8, under question 8, award marks for the question 8 and where possible consider additional information for question 7 if question 7 has not been attempted. Do not double credit for both question 7 and 8. </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Law@wjec.co.uk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Assessment Objectives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648478" y="145776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p:txBody>
      </p:sp>
      <p:sp>
        <p:nvSpPr>
          <p:cNvPr id="2" name="Rectangle 1">
            <a:extLst>
              <a:ext uri="{FF2B5EF4-FFF2-40B4-BE49-F238E27FC236}">
                <a16:creationId xmlns:a16="http://schemas.microsoft.com/office/drawing/2014/main" id="{B304554F-E0AD-4651-B070-1DD1588EBD40}"/>
              </a:ext>
            </a:extLst>
          </p:cNvPr>
          <p:cNvSpPr/>
          <p:nvPr/>
        </p:nvSpPr>
        <p:spPr>
          <a:xfrm>
            <a:off x="516812" y="2199078"/>
            <a:ext cx="8313576" cy="2862322"/>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AO1</a:t>
            </a:r>
          </a:p>
          <a:p>
            <a:r>
              <a:rPr lang="en-US" sz="2000" dirty="0">
                <a:latin typeface="Arial" panose="020B0604020202020204" pitchFamily="34" charset="0"/>
                <a:cs typeface="Arial" panose="020B0604020202020204" pitchFamily="34" charset="0"/>
              </a:rPr>
              <a:t>Demonstrate knowledge and understanding of legal rules and principles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AO2</a:t>
            </a:r>
          </a:p>
          <a:p>
            <a:r>
              <a:rPr lang="en-US" sz="2000" dirty="0">
                <a:latin typeface="Arial" panose="020B0604020202020204" pitchFamily="34" charset="0"/>
                <a:cs typeface="Arial" panose="020B0604020202020204" pitchFamily="34" charset="0"/>
              </a:rPr>
              <a:t>Apply legal rules and principles to given scenarios in order to present a legal argument using appropriate legal terminology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AO3</a:t>
            </a:r>
          </a:p>
          <a:p>
            <a:r>
              <a:rPr lang="en-US" sz="2000" dirty="0">
                <a:latin typeface="Arial" panose="020B0604020202020204" pitchFamily="34" charset="0"/>
                <a:cs typeface="Arial" panose="020B0604020202020204" pitchFamily="34" charset="0"/>
              </a:rPr>
              <a:t>Analyse and evaluate legal rules, principles, concepts and issues </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022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Mark Schemes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 schemes</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lvl="0"/>
            <a:endParaRPr lang="en-GB" dirty="0">
              <a:solidFill>
                <a:srgbClr val="FF0000"/>
              </a:solidFill>
            </a:endParaRP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a:t>
            </a:r>
          </a:p>
          <a:p>
            <a:pPr marL="342900" lvl="0" indent="-342900">
              <a:buFont typeface="Arial" panose="020B0604020202020204" pitchFamily="34" charset="0"/>
              <a:buChar char="•"/>
            </a:pPr>
            <a:endParaRPr lang="en-GB" dirty="0"/>
          </a:p>
          <a:p>
            <a:endParaRPr lang="en-GB" sz="2400" b="1" dirty="0"/>
          </a:p>
        </p:txBody>
      </p:sp>
      <p:sp>
        <p:nvSpPr>
          <p:cNvPr id="3" name="Rectangle 1">
            <a:extLst>
              <a:ext uri="{FF2B5EF4-FFF2-40B4-BE49-F238E27FC236}">
                <a16:creationId xmlns:a16="http://schemas.microsoft.com/office/drawing/2014/main" id="{943F66FB-B9B9-4DCC-837D-6C70E66A8E53}"/>
              </a:ext>
            </a:extLst>
          </p:cNvPr>
          <p:cNvSpPr>
            <a:spLocks noChangeArrowheads="1"/>
          </p:cNvSpPr>
          <p:nvPr/>
        </p:nvSpPr>
        <p:spPr bwMode="auto">
          <a:xfrm>
            <a:off x="2949575" y="18811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
        <p:nvSpPr>
          <p:cNvPr id="7" name="Rectangle 2">
            <a:extLst>
              <a:ext uri="{FF2B5EF4-FFF2-40B4-BE49-F238E27FC236}">
                <a16:creationId xmlns:a16="http://schemas.microsoft.com/office/drawing/2014/main" id="{8239E8F3-0843-40E4-B8AF-5343381A930F}"/>
              </a:ext>
            </a:extLst>
          </p:cNvPr>
          <p:cNvSpPr>
            <a:spLocks noChangeArrowheads="1"/>
          </p:cNvSpPr>
          <p:nvPr/>
        </p:nvSpPr>
        <p:spPr bwMode="auto">
          <a:xfrm>
            <a:off x="2949574" y="2052172"/>
            <a:ext cx="10568369" cy="286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dirty="0"/>
          </a:p>
        </p:txBody>
      </p:sp>
      <p:sp>
        <p:nvSpPr>
          <p:cNvPr id="9" name="Rectangle 3">
            <a:extLst>
              <a:ext uri="{FF2B5EF4-FFF2-40B4-BE49-F238E27FC236}">
                <a16:creationId xmlns:a16="http://schemas.microsoft.com/office/drawing/2014/main" id="{14F2F148-AF73-4A0D-8DCC-9913F7B1A4AA}"/>
              </a:ext>
            </a:extLst>
          </p:cNvPr>
          <p:cNvSpPr>
            <a:spLocks noChangeArrowheads="1"/>
          </p:cNvSpPr>
          <p:nvPr/>
        </p:nvSpPr>
        <p:spPr bwMode="auto">
          <a:xfrm>
            <a:off x="2949575" y="18811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10" name="Picture 9">
            <a:extLst>
              <a:ext uri="{FF2B5EF4-FFF2-40B4-BE49-F238E27FC236}">
                <a16:creationId xmlns:a16="http://schemas.microsoft.com/office/drawing/2014/main" id="{9CF9BF83-AD65-4F21-96A1-51503293F780}"/>
              </a:ext>
            </a:extLst>
          </p:cNvPr>
          <p:cNvPicPr>
            <a:picLocks noChangeAspect="1"/>
          </p:cNvPicPr>
          <p:nvPr/>
        </p:nvPicPr>
        <p:blipFill>
          <a:blip r:embed="rId2"/>
          <a:stretch>
            <a:fillRect/>
          </a:stretch>
        </p:blipFill>
        <p:spPr>
          <a:xfrm>
            <a:off x="1489848" y="3031890"/>
            <a:ext cx="6164304" cy="2630371"/>
          </a:xfrm>
          <a:prstGeom prst="rect">
            <a:avLst/>
          </a:prstGeom>
        </p:spPr>
      </p:pic>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dirty="0"/>
              <a:t>Indicative content in WJEC marking schemes can be used as a guide to the types of skills and knowledge expected for the unit.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endParaRPr lang="en-GB" sz="2400" b="1" dirty="0"/>
          </a:p>
        </p:txBody>
      </p:sp>
      <p:sp>
        <p:nvSpPr>
          <p:cNvPr id="3" name="Rectangle 1">
            <a:extLst>
              <a:ext uri="{FF2B5EF4-FFF2-40B4-BE49-F238E27FC236}">
                <a16:creationId xmlns:a16="http://schemas.microsoft.com/office/drawing/2014/main" id="{943F66FB-B9B9-4DCC-837D-6C70E66A8E53}"/>
              </a:ext>
            </a:extLst>
          </p:cNvPr>
          <p:cNvSpPr>
            <a:spLocks noChangeArrowheads="1"/>
          </p:cNvSpPr>
          <p:nvPr/>
        </p:nvSpPr>
        <p:spPr bwMode="auto">
          <a:xfrm>
            <a:off x="2949575" y="18811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
        <p:nvSpPr>
          <p:cNvPr id="7" name="Rectangle 2">
            <a:extLst>
              <a:ext uri="{FF2B5EF4-FFF2-40B4-BE49-F238E27FC236}">
                <a16:creationId xmlns:a16="http://schemas.microsoft.com/office/drawing/2014/main" id="{8239E8F3-0843-40E4-B8AF-5343381A930F}"/>
              </a:ext>
            </a:extLst>
          </p:cNvPr>
          <p:cNvSpPr>
            <a:spLocks noChangeArrowheads="1"/>
          </p:cNvSpPr>
          <p:nvPr/>
        </p:nvSpPr>
        <p:spPr bwMode="auto">
          <a:xfrm>
            <a:off x="2949574" y="2052172"/>
            <a:ext cx="10568369" cy="286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dirty="0"/>
          </a:p>
        </p:txBody>
      </p:sp>
      <p:sp>
        <p:nvSpPr>
          <p:cNvPr id="9" name="Rectangle 3">
            <a:extLst>
              <a:ext uri="{FF2B5EF4-FFF2-40B4-BE49-F238E27FC236}">
                <a16:creationId xmlns:a16="http://schemas.microsoft.com/office/drawing/2014/main" id="{14F2F148-AF73-4A0D-8DCC-9913F7B1A4AA}"/>
              </a:ext>
            </a:extLst>
          </p:cNvPr>
          <p:cNvSpPr>
            <a:spLocks noChangeArrowheads="1"/>
          </p:cNvSpPr>
          <p:nvPr/>
        </p:nvSpPr>
        <p:spPr bwMode="auto">
          <a:xfrm>
            <a:off x="2949575" y="18811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pic>
        <p:nvPicPr>
          <p:cNvPr id="2" name="Picture 1">
            <a:extLst>
              <a:ext uri="{FF2B5EF4-FFF2-40B4-BE49-F238E27FC236}">
                <a16:creationId xmlns:a16="http://schemas.microsoft.com/office/drawing/2014/main" id="{A72A574C-DCB2-4ED7-8C12-C3E3E0F7D436}"/>
              </a:ext>
            </a:extLst>
          </p:cNvPr>
          <p:cNvPicPr>
            <a:picLocks noChangeAspect="1"/>
          </p:cNvPicPr>
          <p:nvPr/>
        </p:nvPicPr>
        <p:blipFill>
          <a:blip r:embed="rId2"/>
          <a:stretch>
            <a:fillRect/>
          </a:stretch>
        </p:blipFill>
        <p:spPr>
          <a:xfrm>
            <a:off x="2313296" y="2338387"/>
            <a:ext cx="4720607" cy="2772168"/>
          </a:xfrm>
          <a:prstGeom prst="rect">
            <a:avLst/>
          </a:prstGeom>
        </p:spPr>
      </p:pic>
    </p:spTree>
    <p:extLst>
      <p:ext uri="{BB962C8B-B14F-4D97-AF65-F5344CB8AC3E}">
        <p14:creationId xmlns:p14="http://schemas.microsoft.com/office/powerpoint/2010/main" val="2241450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has a consistent way of addressing rubric infringements across all our qualifications. Below is a list of the possible infringements which sometimes occur for this qualification</a:t>
            </a:r>
            <a:endParaRPr lang="en-GB" sz="1400"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1494931242"/>
              </p:ext>
            </p:extLst>
          </p:nvPr>
        </p:nvGraphicFramePr>
        <p:xfrm>
          <a:off x="558800" y="3429000"/>
          <a:ext cx="7901632" cy="1835081"/>
        </p:xfrm>
        <a:graphic>
          <a:graphicData uri="http://schemas.openxmlformats.org/drawingml/2006/table">
            <a:tbl>
              <a:tblPr firstRow="1" bandRow="1">
                <a:tableStyleId>{5C22544A-7EE6-4342-B048-85BDC9FD1C3A}</a:tableStyleId>
              </a:tblPr>
              <a:tblGrid>
                <a:gridCol w="2501032">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372041">
                <a:tc>
                  <a:txBody>
                    <a:bodyPr/>
                    <a:lstStyle/>
                    <a:p>
                      <a:r>
                        <a:rPr lang="en-GB" dirty="0"/>
                        <a:t>Answering more than the stipulated number of questions</a:t>
                      </a: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optional questions that the learner has attempted.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Determine which of the attempted routes through the rubric elicits the highest mark.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Award highest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46489112"/>
              </p:ext>
            </p:extLst>
          </p:nvPr>
        </p:nvGraphicFramePr>
        <p:xfrm>
          <a:off x="558800" y="2276872"/>
          <a:ext cx="7901632" cy="1353112"/>
        </p:xfrm>
        <a:graphic>
          <a:graphicData uri="http://schemas.openxmlformats.org/drawingml/2006/table">
            <a:tbl>
              <a:tblPr firstRow="1" bandRow="1">
                <a:tableStyleId>{5C22544A-7EE6-4342-B048-85BDC9FD1C3A}</a:tableStyleId>
              </a:tblPr>
              <a:tblGrid>
                <a:gridCol w="2285008">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924334688"/>
              </p:ext>
            </p:extLst>
          </p:nvPr>
        </p:nvGraphicFramePr>
        <p:xfrm>
          <a:off x="695131" y="2276872"/>
          <a:ext cx="7765301" cy="2487411"/>
        </p:xfrm>
        <a:graphic>
          <a:graphicData uri="http://schemas.openxmlformats.org/drawingml/2006/table">
            <a:tbl>
              <a:tblPr firstRow="1" bandRow="1">
                <a:tableStyleId>{5C22544A-7EE6-4342-B048-85BDC9FD1C3A}</a:tableStyleId>
              </a:tblPr>
              <a:tblGrid>
                <a:gridCol w="3876869">
                  <a:extLst>
                    <a:ext uri="{9D8B030D-6E8A-4147-A177-3AD203B41FA5}">
                      <a16:colId xmlns:a16="http://schemas.microsoft.com/office/drawing/2014/main" val="3119963982"/>
                    </a:ext>
                  </a:extLst>
                </a:gridCol>
                <a:gridCol w="3888432">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Where the question requires a set number of responses and the learner has provided more (</a:t>
                      </a:r>
                      <a:r>
                        <a:rPr lang="en-GB" sz="1800" b="1" kern="1200" dirty="0">
                          <a:solidFill>
                            <a:schemeClr val="dk1"/>
                          </a:solidFill>
                          <a:effectLst/>
                          <a:latin typeface="+mn-lt"/>
                          <a:ea typeface="+mn-ea"/>
                          <a:cs typeface="+mn-cs"/>
                        </a:rPr>
                        <a:t>open ended</a:t>
                      </a:r>
                      <a:r>
                        <a:rPr lang="en-GB" sz="1800" kern="1200" dirty="0">
                          <a:solidFill>
                            <a:schemeClr val="dk1"/>
                          </a:solidFill>
                          <a:effectLst/>
                          <a:latin typeface="+mn-lt"/>
                          <a:ea typeface="+mn-ea"/>
                          <a:cs typeface="+mn-cs"/>
                        </a:rPr>
                        <a:t> knowledge and understanding questions)</a:t>
                      </a:r>
                      <a:endParaRPr lang="en-GB" dirty="0"/>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responses offered.</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Total the correct responses and award marks up to the maximum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37376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643588-0C81-4354-9345-A6BA18BA952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www.w3.org/XML/1998/namespace"/>
    <ds:schemaRef ds:uri="http://purl.org/dc/dcmitype/"/>
  </ds:schemaRefs>
</ds:datastoreItem>
</file>

<file path=customXml/itemProps2.xml><?xml version="1.0" encoding="utf-8"?>
<ds:datastoreItem xmlns:ds="http://schemas.openxmlformats.org/officeDocument/2006/customXml" ds:itemID="{807C815A-F151-4016-B98F-95BF315013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174</TotalTime>
  <Words>578</Words>
  <Application>Microsoft Office PowerPoint</Application>
  <PresentationFormat>On-screen Show (4:3)</PresentationFormat>
  <Paragraphs>84</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Gotham Rounded Book</vt:lpstr>
      <vt:lpstr>Wingdings</vt:lpstr>
      <vt:lpstr>Office Theme</vt:lpstr>
      <vt:lpstr> Assessing WJEC AS Law  Qualification 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12</cp:revision>
  <dcterms:created xsi:type="dcterms:W3CDTF">2015-01-19T21:10:31Z</dcterms:created>
  <dcterms:modified xsi:type="dcterms:W3CDTF">2022-01-26T11:08:09Z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